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4" r:id="rId5"/>
    <p:sldId id="293" r:id="rId6"/>
    <p:sldId id="261" r:id="rId7"/>
    <p:sldId id="278" r:id="rId8"/>
    <p:sldId id="294" r:id="rId9"/>
    <p:sldId id="268" r:id="rId10"/>
    <p:sldId id="295" r:id="rId11"/>
    <p:sldId id="28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>
      <p:cViewPr>
        <p:scale>
          <a:sx n="66" d="100"/>
          <a:sy n="66" d="100"/>
        </p:scale>
        <p:origin x="528" y="31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2.jpe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606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cabq.gov/airquality/air-quality-monitorin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smen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www.linkedin.com/in/elsmen-aragon" TargetMode="External"/><Relationship Id="rId4" Type="http://schemas.openxmlformats.org/officeDocument/2006/relationships/hyperlink" Target="mailto:elsmen6@hot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b="1" dirty="0"/>
              <a:t>Particle collector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6" y="4601497"/>
            <a:ext cx="4837174" cy="1659244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Elsmen Aragon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BA33C23C-493F-D110-F829-2E8F3341C3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156" y="4129133"/>
            <a:ext cx="1819482" cy="2728867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640080"/>
          </a:xfrm>
          <a:noFill/>
        </p:spPr>
        <p:txBody>
          <a:bodyPr anchor="ctr">
            <a:noAutofit/>
          </a:bodyPr>
          <a:lstStyle/>
          <a:p>
            <a:r>
              <a:rPr lang="en-US" sz="4400" b="1" dirty="0"/>
              <a:t>Health</a:t>
            </a:r>
          </a:p>
        </p:txBody>
      </p:sp>
      <p:pic>
        <p:nvPicPr>
          <p:cNvPr id="9" name="Picture 8" descr="A person with lungs and a diagram&#10;&#10;Description automatically generated with medium confidence">
            <a:extLst>
              <a:ext uri="{FF2B5EF4-FFF2-40B4-BE49-F238E27FC236}">
                <a16:creationId xmlns:a16="http://schemas.microsoft.com/office/drawing/2014/main" id="{F0839F45-4714-9799-AA3E-E21498579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742" y="974599"/>
            <a:ext cx="7487258" cy="54065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063D36-B9D2-BC45-08EF-4F1C815CBF0E}"/>
              </a:ext>
            </a:extLst>
          </p:cNvPr>
          <p:cNvSpPr txBox="1"/>
          <p:nvPr/>
        </p:nvSpPr>
        <p:spPr>
          <a:xfrm>
            <a:off x="2363300" y="6381135"/>
            <a:ext cx="812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https://www.pca.state.mn.us/air-water-land-climate/air-quality-and-health</a:t>
            </a:r>
          </a:p>
        </p:txBody>
      </p:sp>
    </p:spTree>
    <p:extLst>
      <p:ext uri="{BB962C8B-B14F-4D97-AF65-F5344CB8AC3E}">
        <p14:creationId xmlns:p14="http://schemas.microsoft.com/office/powerpoint/2010/main" val="3822133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D05C336-2D98-94C2-2A3E-32F1FEE55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ln w="34925">
            <a:solidFill>
              <a:srgbClr val="00B050"/>
            </a:solidFill>
          </a:ln>
        </p:spPr>
        <p:txBody>
          <a:bodyPr anchor="ctr">
            <a:normAutofit/>
          </a:bodyPr>
          <a:lstStyle/>
          <a:p>
            <a:r>
              <a:rPr lang="en-US" b="1" dirty="0"/>
              <a:t>Air quality Monitoring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031463F-E1E7-FA7C-D953-06B6819751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355051"/>
            <a:ext cx="5212079" cy="4137189"/>
          </a:xfrm>
        </p:spPr>
        <p:txBody>
          <a:bodyPr>
            <a:normAutofit/>
          </a:bodyPr>
          <a:lstStyle/>
          <a:p>
            <a:pPr marL="285750" indent="-28575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b="0" i="0" kern="1200" dirty="0">
                <a:effectLst/>
              </a:rPr>
              <a:t>Ground-level Ozone (O</a:t>
            </a:r>
            <a:r>
              <a:rPr lang="en-US" b="0" i="0" kern="1200" baseline="-25000" dirty="0">
                <a:effectLst/>
              </a:rPr>
              <a:t>3</a:t>
            </a:r>
            <a:r>
              <a:rPr lang="en-US" b="0" i="0" kern="1200" dirty="0">
                <a:effectLst/>
              </a:rPr>
              <a:t>)</a:t>
            </a:r>
          </a:p>
          <a:p>
            <a:pPr marL="285750" indent="-28575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b="0" i="0" kern="1200" dirty="0">
                <a:effectLst/>
              </a:rPr>
              <a:t>Fine Particulate Matter (PM</a:t>
            </a:r>
            <a:r>
              <a:rPr lang="en-US" b="0" i="0" kern="1200" baseline="-25000" dirty="0">
                <a:effectLst/>
              </a:rPr>
              <a:t>2.5</a:t>
            </a:r>
            <a:r>
              <a:rPr lang="en-US" b="0" i="0" kern="1200" dirty="0">
                <a:effectLst/>
              </a:rPr>
              <a:t>)</a:t>
            </a:r>
          </a:p>
          <a:p>
            <a:pPr marL="285750" indent="-28575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b="0" i="0" kern="1200" dirty="0">
                <a:effectLst/>
              </a:rPr>
              <a:t>Coarse Particulate Matter (PM</a:t>
            </a:r>
            <a:r>
              <a:rPr lang="en-US" b="0" i="0" kern="1200" baseline="-25000" dirty="0">
                <a:effectLst/>
              </a:rPr>
              <a:t>10</a:t>
            </a:r>
            <a:r>
              <a:rPr lang="en-US" b="0" i="0" kern="1200" dirty="0">
                <a:effectLst/>
              </a:rPr>
              <a:t>)</a:t>
            </a:r>
          </a:p>
          <a:p>
            <a:pPr marL="285750" indent="-28575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b="0" i="0" kern="1200" dirty="0">
                <a:effectLst/>
              </a:rPr>
              <a:t>Sulfur dioxide (SO</a:t>
            </a:r>
            <a:r>
              <a:rPr lang="en-US" b="0" i="0" kern="1200" baseline="-25000" dirty="0">
                <a:effectLst/>
              </a:rPr>
              <a:t>2</a:t>
            </a:r>
            <a:r>
              <a:rPr lang="en-US" b="0" i="0" kern="1200" dirty="0">
                <a:effectLst/>
              </a:rPr>
              <a:t>) </a:t>
            </a:r>
          </a:p>
          <a:p>
            <a:pPr marL="285750" indent="-28575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b="0" i="0" kern="1200" dirty="0">
                <a:effectLst/>
              </a:rPr>
              <a:t>Nitrogen dioxide (NO</a:t>
            </a:r>
            <a:r>
              <a:rPr lang="en-US" b="0" i="0" kern="1200" baseline="-25000" dirty="0">
                <a:effectLst/>
              </a:rPr>
              <a:t>2</a:t>
            </a:r>
            <a:r>
              <a:rPr lang="en-US" b="0" i="0" kern="1200" dirty="0">
                <a:effectLst/>
              </a:rPr>
              <a:t>)</a:t>
            </a:r>
          </a:p>
          <a:p>
            <a:endParaRPr lang="en-US" b="0" i="0" kern="1200" dirty="0">
              <a:effectLst/>
            </a:endParaRPr>
          </a:p>
          <a:p>
            <a:endParaRPr lang="en-US" dirty="0"/>
          </a:p>
        </p:txBody>
      </p:sp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55C906D6-F0E3-0C5A-FEC0-A97EC4EBE1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052" y="1811865"/>
            <a:ext cx="5729749" cy="3982177"/>
          </a:xfrm>
          <a:prstGeom prst="rect">
            <a:avLst/>
          </a:prstGeom>
          <a:noFill/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BB1249F-F8B3-9FB5-8376-9AC479B9EFAD}"/>
              </a:ext>
            </a:extLst>
          </p:cNvPr>
          <p:cNvSpPr txBox="1"/>
          <p:nvPr/>
        </p:nvSpPr>
        <p:spPr>
          <a:xfrm>
            <a:off x="5783698" y="5794042"/>
            <a:ext cx="5410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https://www.cabq.gov/airquality/air-quality-monitoring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diagram of different types of objects&#10;&#10;Description automatically generated">
            <a:extLst>
              <a:ext uri="{FF2B5EF4-FFF2-40B4-BE49-F238E27FC236}">
                <a16:creationId xmlns:a16="http://schemas.microsoft.com/office/drawing/2014/main" id="{BC2A3943-4BCE-C18C-8ADB-C305EC8C4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14312"/>
            <a:ext cx="11430000" cy="6429375"/>
          </a:xfrm>
          <a:prstGeom prst="rect">
            <a:avLst/>
          </a:prstGeom>
        </p:spPr>
      </p:pic>
      <p:pic>
        <p:nvPicPr>
          <p:cNvPr id="24" name="Picture 23" descr="A white surface with snow&#10;&#10;Description automatically generated">
            <a:extLst>
              <a:ext uri="{FF2B5EF4-FFF2-40B4-BE49-F238E27FC236}">
                <a16:creationId xmlns:a16="http://schemas.microsoft.com/office/drawing/2014/main" id="{3B007715-263F-3FFE-BBF1-8D56F58A4D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91" y="1581468"/>
            <a:ext cx="2527822" cy="177064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0630-0E35-186A-B29A-110C8331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1748"/>
            <a:ext cx="10515600" cy="1325563"/>
          </a:xfrm>
          <a:ln w="25400">
            <a:solidFill>
              <a:srgbClr val="00B0F0"/>
            </a:solidFill>
          </a:ln>
        </p:spPr>
        <p:txBody>
          <a:bodyPr/>
          <a:lstStyle/>
          <a:p>
            <a:r>
              <a:rPr lang="en-US" sz="4400" b="1" dirty="0"/>
              <a:t>purpose</a:t>
            </a:r>
          </a:p>
        </p:txBody>
      </p:sp>
      <p:pic>
        <p:nvPicPr>
          <p:cNvPr id="7" name="Content Placeholder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75BA21C7-0494-920A-4738-E91F5E6B78C2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7" y="2366423"/>
            <a:ext cx="2697645" cy="3497047"/>
          </a:xfrm>
        </p:spPr>
      </p:pic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BDF42950-A08D-6F8A-BDD5-9DDC3E7699F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85862" y="2106591"/>
            <a:ext cx="7267937" cy="4016713"/>
          </a:xfrm>
        </p:spPr>
        <p:txBody>
          <a:bodyPr>
            <a:no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Public Health Protection</a:t>
            </a: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Urban Planning and Infrastructure Development</a:t>
            </a:r>
            <a:endParaRPr lang="en-US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Industrial Compliance Monitoring:</a:t>
            </a: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Environmental Conservation</a:t>
            </a: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Early Warning Systems for Natural Disasters</a:t>
            </a:r>
            <a:endParaRPr lang="en-US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Climate Change Research</a:t>
            </a: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Public Awareness and Education</a:t>
            </a:r>
            <a:endParaRPr lang="en-US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Economic Impact Assessment: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128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circuit board&#10;&#10;Description automatically generated">
            <a:extLst>
              <a:ext uri="{FF2B5EF4-FFF2-40B4-BE49-F238E27FC236}">
                <a16:creationId xmlns:a16="http://schemas.microsoft.com/office/drawing/2014/main" id="{236A8DC7-DEC2-7FDC-26D3-B00A96F36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749" y="3056698"/>
            <a:ext cx="1719487" cy="1467085"/>
          </a:xfrm>
          <a:prstGeom prst="rect">
            <a:avLst/>
          </a:prstGeom>
        </p:spPr>
      </p:pic>
      <p:pic>
        <p:nvPicPr>
          <p:cNvPr id="7" name="Picture 6" descr="A blue electronic device with wires&#10;&#10;Description automatically generated">
            <a:extLst>
              <a:ext uri="{FF2B5EF4-FFF2-40B4-BE49-F238E27FC236}">
                <a16:creationId xmlns:a16="http://schemas.microsoft.com/office/drawing/2014/main" id="{CE8C81BA-3B83-72CE-B0C9-EE58DE59A8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35" y="2665436"/>
            <a:ext cx="3121152" cy="2340864"/>
          </a:xfrm>
          <a:prstGeom prst="rect">
            <a:avLst/>
          </a:prstGeom>
        </p:spPr>
      </p:pic>
      <p:pic>
        <p:nvPicPr>
          <p:cNvPr id="5" name="Content Placeholder 4" descr="A close-up of a blue electronic device&#10;&#10;Description automatically generated">
            <a:extLst>
              <a:ext uri="{FF2B5EF4-FFF2-40B4-BE49-F238E27FC236}">
                <a16:creationId xmlns:a16="http://schemas.microsoft.com/office/drawing/2014/main" id="{D56FAEA8-8F08-E274-9086-BBDBF82D891B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65" y="235914"/>
            <a:ext cx="2066925" cy="2191064"/>
          </a:xfrm>
          <a:noFill/>
        </p:spPr>
      </p:pic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755790135"/>
              </p:ext>
            </p:extLst>
          </p:nvPr>
        </p:nvGraphicFramePr>
        <p:xfrm>
          <a:off x="358815" y="5006300"/>
          <a:ext cx="11376444" cy="18288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88222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568822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29568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3495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868/915MHz LoRa Antenna Transceiver Module</a:t>
                      </a:r>
                      <a:endParaRPr lang="en-US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4-15 KM</a:t>
                      </a:r>
                      <a:endParaRPr lang="en-US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29568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Mini GPS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60,000ft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349589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HM3301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0.3µm、0.5µm、1.0µm、2.5µm、5µm、 10µ</a:t>
                      </a:r>
                      <a:endParaRPr lang="en-US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29568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Photon2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603572"/>
                  </a:ext>
                </a:extLst>
              </a:tr>
            </a:tbl>
          </a:graphicData>
        </a:graphic>
      </p:graphicFrame>
      <p:pic>
        <p:nvPicPr>
          <p:cNvPr id="11" name="Picture 10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181559D-BF78-16DC-F06B-0DDF0D4B6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9281" y="1053074"/>
            <a:ext cx="2988192" cy="2988192"/>
          </a:xfrm>
          <a:prstGeom prst="rect">
            <a:avLst/>
          </a:prstGeom>
        </p:spPr>
      </p:pic>
      <p:pic>
        <p:nvPicPr>
          <p:cNvPr id="15" name="Picture 14" descr="A close-up of a microchip&#10;&#10;Description automatically generated">
            <a:extLst>
              <a:ext uri="{FF2B5EF4-FFF2-40B4-BE49-F238E27FC236}">
                <a16:creationId xmlns:a16="http://schemas.microsoft.com/office/drawing/2014/main" id="{C0ACEA4F-E848-E12F-F910-AC0737C7BD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155"/>
          <a:stretch/>
        </p:blipFill>
        <p:spPr>
          <a:xfrm>
            <a:off x="9703749" y="444492"/>
            <a:ext cx="1409282" cy="15862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CEE123B-7F36-76B7-C37B-C744EFC7CD88}"/>
              </a:ext>
            </a:extLst>
          </p:cNvPr>
          <p:cNvSpPr txBox="1"/>
          <p:nvPr/>
        </p:nvSpPr>
        <p:spPr>
          <a:xfrm>
            <a:off x="9923321" y="205764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BME280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C704B3-7A00-3F4F-E298-2BD65C196075}"/>
              </a:ext>
            </a:extLst>
          </p:cNvPr>
          <p:cNvSpPr txBox="1"/>
          <p:nvPr/>
        </p:nvSpPr>
        <p:spPr>
          <a:xfrm>
            <a:off x="9923321" y="452378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Mini GPS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D24A00-86E6-C44C-9C52-5EEB4B0E1E3F}"/>
              </a:ext>
            </a:extLst>
          </p:cNvPr>
          <p:cNvSpPr txBox="1"/>
          <p:nvPr/>
        </p:nvSpPr>
        <p:spPr>
          <a:xfrm>
            <a:off x="643965" y="2424178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LoRa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B41D21-8446-C99E-AE4F-CE25BBCD7572}"/>
              </a:ext>
            </a:extLst>
          </p:cNvPr>
          <p:cNvSpPr txBox="1"/>
          <p:nvPr/>
        </p:nvSpPr>
        <p:spPr>
          <a:xfrm>
            <a:off x="3319687" y="121326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91B28"/>
                </a:solidFill>
                <a:effectLst/>
                <a:highlight>
                  <a:srgbClr val="FFFFFF"/>
                </a:highlight>
                <a:latin typeface="Google Sans"/>
              </a:rPr>
              <a:t>LoRa is a spread spectrum modulation technique for Low Power Wide Area Network (LPWAN).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139A-1F42-05D1-4806-665D9846E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0242" y="445625"/>
            <a:ext cx="8588416" cy="677119"/>
          </a:xfrm>
        </p:spPr>
        <p:txBody>
          <a:bodyPr anchor="b">
            <a:normAutofit/>
          </a:bodyPr>
          <a:lstStyle/>
          <a:p>
            <a:pPr algn="ctr"/>
            <a:r>
              <a:rPr lang="en-US" b="1" dirty="0"/>
              <a:t>In flight</a:t>
            </a:r>
          </a:p>
        </p:txBody>
      </p:sp>
      <p:pic>
        <p:nvPicPr>
          <p:cNvPr id="8" name="Content Placeholder 7" descr="A black box with a blue light on it&#10;&#10;Description automatically generated">
            <a:extLst>
              <a:ext uri="{FF2B5EF4-FFF2-40B4-BE49-F238E27FC236}">
                <a16:creationId xmlns:a16="http://schemas.microsoft.com/office/drawing/2014/main" id="{1680CCAF-EF01-2CC1-D6B7-136238227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71" y="143921"/>
            <a:ext cx="2351484" cy="3082911"/>
          </a:xfrm>
          <a:ln w="50800">
            <a:solidFill>
              <a:srgbClr val="00B0F0"/>
            </a:solidFill>
          </a:ln>
        </p:spPr>
      </p:pic>
      <p:pic>
        <p:nvPicPr>
          <p:cNvPr id="13" name="Picture 12" descr="A red box with straps on a table&#10;&#10;Description automatically generated">
            <a:extLst>
              <a:ext uri="{FF2B5EF4-FFF2-40B4-BE49-F238E27FC236}">
                <a16:creationId xmlns:a16="http://schemas.microsoft.com/office/drawing/2014/main" id="{130BA1AD-8E63-9FF8-1231-C32BDA9437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1" y="3487247"/>
            <a:ext cx="2420124" cy="3226832"/>
          </a:xfrm>
          <a:prstGeom prst="rect">
            <a:avLst/>
          </a:prstGeom>
          <a:ln w="50800">
            <a:solidFill>
              <a:srgbClr val="00B0F0"/>
            </a:solidFill>
          </a:ln>
        </p:spPr>
      </p:pic>
      <p:pic>
        <p:nvPicPr>
          <p:cNvPr id="14" name="Sequence 01">
            <a:hlinkClick r:id="" action="ppaction://media"/>
            <a:extLst>
              <a:ext uri="{FF2B5EF4-FFF2-40B4-BE49-F238E27FC236}">
                <a16:creationId xmlns:a16="http://schemas.microsoft.com/office/drawing/2014/main" id="{48C2DD0E-FB7B-1097-B4D3-EED81E19A4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66582" y="1592779"/>
            <a:ext cx="3955736" cy="526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3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9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Elsmen Aragon</a:t>
            </a:r>
          </a:p>
          <a:p>
            <a:r>
              <a:rPr lang="en-US" dirty="0" err="1">
                <a:hlinkClick r:id="rId3"/>
              </a:rPr>
              <a:t>Github</a:t>
            </a:r>
            <a:r>
              <a:rPr lang="en-US" dirty="0">
                <a:hlinkClick r:id="rId3"/>
              </a:rPr>
              <a:t> link</a:t>
            </a:r>
            <a:endParaRPr lang="en-US" dirty="0"/>
          </a:p>
          <a:p>
            <a:r>
              <a:rPr lang="en-US" dirty="0">
                <a:hlinkClick r:id="rId4"/>
              </a:rPr>
              <a:t>Elsmen6@hotmail.com</a:t>
            </a:r>
            <a:endParaRPr lang="en-US" dirty="0"/>
          </a:p>
          <a:p>
            <a:r>
              <a:rPr lang="en-US" dirty="0">
                <a:hlinkClick r:id="rId5"/>
              </a:rPr>
              <a:t>www.linkedin.com/in/elsmen-aragon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{47901887-FDC5-42F6-9A2F-4090003E198E}tf55661986_win32</Template>
  <TotalTime>534</TotalTime>
  <Words>169</Words>
  <Application>Microsoft Office PowerPoint</Application>
  <PresentationFormat>Widescreen</PresentationFormat>
  <Paragraphs>48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Google Sans</vt:lpstr>
      <vt:lpstr>Wingdings</vt:lpstr>
      <vt:lpstr>Custom</vt:lpstr>
      <vt:lpstr>Particle collector</vt:lpstr>
      <vt:lpstr>Health</vt:lpstr>
      <vt:lpstr>Air quality Monitoring</vt:lpstr>
      <vt:lpstr>PowerPoint Presentation</vt:lpstr>
      <vt:lpstr>purpose</vt:lpstr>
      <vt:lpstr>PowerPoint Presentation</vt:lpstr>
      <vt:lpstr>In flight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Elsmen Aragon</dc:creator>
  <cp:lastModifiedBy>Elsmen Aragon</cp:lastModifiedBy>
  <cp:revision>9</cp:revision>
  <dcterms:created xsi:type="dcterms:W3CDTF">2024-04-17T14:45:53Z</dcterms:created>
  <dcterms:modified xsi:type="dcterms:W3CDTF">2024-04-17T23:40:09Z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